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7" r:id="rId2"/>
    <p:sldId id="278" r:id="rId3"/>
    <p:sldId id="281" r:id="rId4"/>
    <p:sldId id="282" r:id="rId5"/>
    <p:sldId id="279" r:id="rId6"/>
    <p:sldId id="280" r:id="rId7"/>
    <p:sldId id="285" r:id="rId8"/>
    <p:sldId id="286" r:id="rId9"/>
    <p:sldId id="283" r:id="rId10"/>
    <p:sldId id="288" r:id="rId11"/>
    <p:sldId id="287" r:id="rId12"/>
    <p:sldId id="284" r:id="rId13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5E22"/>
    <a:srgbClr val="0000FF"/>
    <a:srgbClr val="FFCC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9" autoAdjust="0"/>
    <p:restoredTop sz="89638" autoAdjust="0"/>
  </p:normalViewPr>
  <p:slideViewPr>
    <p:cSldViewPr snapToGrid="0">
      <p:cViewPr>
        <p:scale>
          <a:sx n="68" d="100"/>
          <a:sy n="68" d="100"/>
        </p:scale>
        <p:origin x="2052" y="-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991D1D2-E0B3-4CE3-A720-BDFA73333F3D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274888" y="1252538"/>
            <a:ext cx="23383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06A1DFB-E9E4-4799-996B-37ACE7B5B58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5819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A1DFB-E9E4-4799-996B-37ACE7B5B58B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4906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212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396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0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35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45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777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299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130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7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312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792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8FCD3-099F-4E30-9A57-9C802CB39EF7}" type="datetimeFigureOut">
              <a:rPr lang="th-TH" smtClean="0"/>
              <a:t>17/06/65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41DC2-5B91-4F1B-B8C1-B7C3F31D349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1076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jpe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4.jp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jpe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4.jp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jpe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4.jp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jpe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4.jp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12" Type="http://schemas.openxmlformats.org/officeDocument/2006/relationships/image" Target="../media/image19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g"/><Relationship Id="rId5" Type="http://schemas.openxmlformats.org/officeDocument/2006/relationships/image" Target="../media/image5.pn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jpeg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jpeg"/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4.jp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358" y="7362628"/>
            <a:ext cx="4291770" cy="1043625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22" name="กลุ่ม 21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91673" y="3081335"/>
            <a:ext cx="4038719" cy="4140997"/>
            <a:chOff x="1398254" y="2981937"/>
            <a:chExt cx="3680028" cy="3773222"/>
          </a:xfrm>
        </p:grpSpPr>
        <p:pic>
          <p:nvPicPr>
            <p:cNvPr id="18" name="รูปภาพ 1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24" name="รูปภาพ 23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26" name="กล่องข้อความ 25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873047" y="1143626"/>
            <a:ext cx="5182829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27" name="รูปภาพ 2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822" y="2014116"/>
            <a:ext cx="3764352" cy="209655"/>
          </a:xfrm>
          <a:prstGeom prst="rect">
            <a:avLst/>
          </a:prstGeom>
        </p:spPr>
      </p:pic>
      <p:sp>
        <p:nvSpPr>
          <p:cNvPr id="28" name="กล่องข้อความ 27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11690" y="7360568"/>
            <a:ext cx="33986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พิเศษ</a:t>
            </a:r>
          </a:p>
        </p:txBody>
      </p:sp>
      <p:sp>
        <p:nvSpPr>
          <p:cNvPr id="30" name="กล่องข้อความ 29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34" name="รูปภาพ 33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35" name="กล่องข้อความ 34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21" name="รูปภาพ 2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648" y="2393897"/>
            <a:ext cx="4119941" cy="5827099"/>
          </a:xfrm>
          <a:prstGeom prst="flowChartConnector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77" y="5501282"/>
            <a:ext cx="1618302" cy="1596815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54982" y="5599807"/>
            <a:ext cx="1399763" cy="139976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130507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21" name="กลุ่ม 20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26" name="รูปภาพ 25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28" name="รูปภาพ 27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2" name="รูปภาพ 4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43" name="รูปภาพ 4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44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รูปภาพ 4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48" name="รูปภาพ 4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7975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48" y="7244291"/>
            <a:ext cx="4291770" cy="938173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65455" y="3103294"/>
            <a:ext cx="4038719" cy="4140997"/>
            <a:chOff x="1398254" y="2981937"/>
            <a:chExt cx="3680028" cy="3773222"/>
          </a:xfrm>
        </p:grpSpPr>
        <p:pic>
          <p:nvPicPr>
            <p:cNvPr id="38" name="รูปภาพ 3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1159184" y="1295216"/>
            <a:ext cx="461055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42" name="รูปภาพ 41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91" y="2155836"/>
            <a:ext cx="3515542" cy="195798"/>
          </a:xfrm>
          <a:prstGeom prst="rect">
            <a:avLst/>
          </a:prstGeom>
        </p:spPr>
      </p:pic>
      <p:sp>
        <p:nvSpPr>
          <p:cNvPr id="43" name="กล่องข้อความ 42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70660" y="7334638"/>
            <a:ext cx="339868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การพิเศษ</a:t>
            </a:r>
            <a:b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47" name="กล่องข้อความ 4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8" name="รูปภาพ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49" name="รูปภาพ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7032" r="1037" b="19156"/>
          <a:stretch/>
        </p:blipFill>
        <p:spPr>
          <a:xfrm>
            <a:off x="2051425" y="3602533"/>
            <a:ext cx="3123749" cy="3042619"/>
          </a:xfrm>
          <a:prstGeom prst="ellips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50" name="รูปภาพ 49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62" y="5520755"/>
            <a:ext cx="1618302" cy="1596815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531" y="5626430"/>
            <a:ext cx="1399763" cy="1399763"/>
          </a:xfrm>
          <a:prstGeom prst="flowChartConnector">
            <a:avLst/>
          </a:prstGeom>
        </p:spPr>
      </p:pic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4665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21" name="กลุ่ม 20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26" name="รูปภาพ 25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28" name="รูปภาพ 27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2" name="รูปภาพ 4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43" name="รูปภาพ 4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44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รูปภาพ 4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48" name="รูปภาพ 4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339072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22" name="กลุ่ม 21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18" name="รูปภาพ 1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24" name="รูปภาพ 23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30" name="กล่องข้อความ 29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34" name="รูปภาพ 33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35" name="กล่องข้อความ 34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20" name="รูปภาพ 1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26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161022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48" y="7244291"/>
            <a:ext cx="4291770" cy="938173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65455" y="3103294"/>
            <a:ext cx="4038719" cy="4140997"/>
            <a:chOff x="1398254" y="2981937"/>
            <a:chExt cx="3680028" cy="3773222"/>
          </a:xfrm>
        </p:grpSpPr>
        <p:pic>
          <p:nvPicPr>
            <p:cNvPr id="38" name="รูปภาพ 3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1159184" y="1295216"/>
            <a:ext cx="461055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42" name="รูปภาพ 41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91" y="2155836"/>
            <a:ext cx="3515542" cy="195798"/>
          </a:xfrm>
          <a:prstGeom prst="rect">
            <a:avLst/>
          </a:prstGeom>
        </p:spPr>
      </p:pic>
      <p:sp>
        <p:nvSpPr>
          <p:cNvPr id="43" name="กล่องข้อความ 42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70660" y="7334638"/>
            <a:ext cx="339868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การพิเศษ</a:t>
            </a:r>
            <a:b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47" name="กล่องข้อความ 4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8" name="รูปภาพ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49" name="รูปภาพ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7032" r="1037" b="19156"/>
          <a:stretch/>
        </p:blipFill>
        <p:spPr>
          <a:xfrm>
            <a:off x="2051425" y="3602533"/>
            <a:ext cx="3123749" cy="3042619"/>
          </a:xfrm>
          <a:prstGeom prst="ellips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50" name="รูปภาพ 49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62" y="5520755"/>
            <a:ext cx="1618302" cy="1596815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531" y="5626430"/>
            <a:ext cx="1399763" cy="1399763"/>
          </a:xfrm>
          <a:prstGeom prst="flowChartConnector">
            <a:avLst/>
          </a:prstGeom>
        </p:spPr>
      </p:pic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4098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48" name="รูปภาพ 47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49" name="กลุ่ม 48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50" name="รูปภาพ 49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51" name="รูปภาพ 50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52" name="รูปภาพ 51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53" name="รูปภาพ 52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54" name="กล่องข้อความ 53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55" name="กล่องข้อความ 54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56" name="รูปภาพ 5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57" name="กล่องข้อความ 5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58" name="รูปภาพ 57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59" name="รูปภาพ 5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60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รูปภาพ 6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63" name="รูปภาพ 62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64" name="รูปภาพ 6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54676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48" y="7244291"/>
            <a:ext cx="4291770" cy="938173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65455" y="3103294"/>
            <a:ext cx="4038719" cy="4140997"/>
            <a:chOff x="1398254" y="2981937"/>
            <a:chExt cx="3680028" cy="3773222"/>
          </a:xfrm>
        </p:grpSpPr>
        <p:pic>
          <p:nvPicPr>
            <p:cNvPr id="38" name="รูปภาพ 3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1159184" y="1295216"/>
            <a:ext cx="461055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42" name="รูปภาพ 41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91" y="2155836"/>
            <a:ext cx="3515542" cy="195798"/>
          </a:xfrm>
          <a:prstGeom prst="rect">
            <a:avLst/>
          </a:prstGeom>
        </p:spPr>
      </p:pic>
      <p:sp>
        <p:nvSpPr>
          <p:cNvPr id="43" name="กล่องข้อความ 42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70660" y="7334638"/>
            <a:ext cx="339868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การพิเศษ</a:t>
            </a:r>
            <a:b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47" name="กล่องข้อความ 4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8" name="รูปภาพ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49" name="รูปภาพ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7032" r="1037" b="19156"/>
          <a:stretch/>
        </p:blipFill>
        <p:spPr>
          <a:xfrm>
            <a:off x="2051425" y="3602533"/>
            <a:ext cx="3123749" cy="3042619"/>
          </a:xfrm>
          <a:prstGeom prst="ellips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50" name="รูปภาพ 49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62" y="5520755"/>
            <a:ext cx="1618302" cy="1596815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531" y="5626430"/>
            <a:ext cx="1399763" cy="1399763"/>
          </a:xfrm>
          <a:prstGeom prst="flowChartConnector">
            <a:avLst/>
          </a:prstGeom>
        </p:spPr>
      </p:pic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803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21" name="กลุ่ม 20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26" name="รูปภาพ 25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28" name="รูปภาพ 27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2" name="รูปภาพ 4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43" name="รูปภาพ 4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44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รูปภาพ 4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48" name="รูปภาพ 4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318205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48" y="7244291"/>
            <a:ext cx="4291770" cy="938173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65455" y="3103294"/>
            <a:ext cx="4038719" cy="4140997"/>
            <a:chOff x="1398254" y="2981937"/>
            <a:chExt cx="3680028" cy="3773222"/>
          </a:xfrm>
        </p:grpSpPr>
        <p:pic>
          <p:nvPicPr>
            <p:cNvPr id="38" name="รูปภาพ 3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1159184" y="1295216"/>
            <a:ext cx="461055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42" name="รูปภาพ 41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91" y="2155836"/>
            <a:ext cx="3515542" cy="195798"/>
          </a:xfrm>
          <a:prstGeom prst="rect">
            <a:avLst/>
          </a:prstGeom>
        </p:spPr>
      </p:pic>
      <p:sp>
        <p:nvSpPr>
          <p:cNvPr id="43" name="กล่องข้อความ 42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70660" y="7334638"/>
            <a:ext cx="339868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การพิเศษ</a:t>
            </a:r>
            <a:b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47" name="กล่องข้อความ 4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8" name="รูปภาพ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49" name="รูปภาพ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7032" r="1037" b="19156"/>
          <a:stretch/>
        </p:blipFill>
        <p:spPr>
          <a:xfrm>
            <a:off x="2051425" y="3602533"/>
            <a:ext cx="3123749" cy="3042619"/>
          </a:xfrm>
          <a:prstGeom prst="ellips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50" name="รูปภาพ 49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62" y="5520755"/>
            <a:ext cx="1618302" cy="1596815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531" y="5626430"/>
            <a:ext cx="1399763" cy="1399763"/>
          </a:xfrm>
          <a:prstGeom prst="flowChartConnector">
            <a:avLst/>
          </a:prstGeom>
        </p:spPr>
      </p:pic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694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6858000" cy="9906000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059" y="8116938"/>
            <a:ext cx="3805881" cy="396721"/>
          </a:xfrm>
          <a:prstGeom prst="rect">
            <a:avLst/>
          </a:prstGeom>
        </p:spPr>
      </p:pic>
      <p:grpSp>
        <p:nvGrpSpPr>
          <p:cNvPr id="21" name="กลุ่ม 20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 flipH="1">
            <a:off x="1711136" y="2850580"/>
            <a:ext cx="4038719" cy="4140997"/>
            <a:chOff x="1398254" y="2981937"/>
            <a:chExt cx="3680028" cy="3773222"/>
          </a:xfrm>
        </p:grpSpPr>
        <p:pic>
          <p:nvPicPr>
            <p:cNvPr id="26" name="รูปภาพ 25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28" name="รูปภาพ 27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8913" y="8713850"/>
            <a:ext cx="836453" cy="841763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62274" y="2230569"/>
            <a:ext cx="3515542" cy="195798"/>
          </a:xfrm>
          <a:prstGeom prst="rect">
            <a:avLst/>
          </a:prstGeom>
        </p:spPr>
      </p:pic>
      <p:sp>
        <p:nvSpPr>
          <p:cNvPr id="38" name="กล่องข้อความ 37">
            <a:extLst>
              <a:ext uri="{FF2B5EF4-FFF2-40B4-BE49-F238E27FC236}">
                <a16:creationId xmlns="" xmlns:a16="http://schemas.microsoft.com/office/drawing/2014/main" id="{170C0863-E6D0-4917-9FE3-E8C098142B34}"/>
              </a:ext>
            </a:extLst>
          </p:cNvPr>
          <p:cNvSpPr txBox="1"/>
          <p:nvPr/>
        </p:nvSpPr>
        <p:spPr>
          <a:xfrm flipH="1">
            <a:off x="2013107" y="891776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</a:t>
            </a:r>
            <a:r>
              <a:rPr lang="th-TH" sz="1600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การศึกษามัธยมศึกษามุกดาหาร</a:t>
            </a:r>
            <a:endParaRPr lang="th-TH" sz="1600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สังกัดสำนักงานคณะกรรมการการศึกษาขั้นพื้นฐาน</a:t>
            </a:r>
          </a:p>
          <a:p>
            <a:pPr algn="r"/>
            <a:r>
              <a:rPr lang="th-TH" sz="16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กระทรวงศึกษาธิการ</a:t>
            </a:r>
          </a:p>
        </p:txBody>
      </p:sp>
      <p:sp>
        <p:nvSpPr>
          <p:cNvPr id="39" name="กล่องข้อความ 38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 flipH="1">
            <a:off x="3058265" y="8610739"/>
            <a:ext cx="2484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</a:t>
            </a:r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เรียนหนองสูงสามัคคีวิทยา</a:t>
            </a:r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47265" y="3155878"/>
            <a:ext cx="1184234" cy="1110404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 flipH="1">
            <a:off x="5026134" y="3480761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2" name="รูปภาพ 4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855" y="8713850"/>
            <a:ext cx="667432" cy="703647"/>
          </a:xfrm>
          <a:prstGeom prst="rect">
            <a:avLst/>
          </a:prstGeom>
        </p:spPr>
      </p:pic>
      <p:pic>
        <p:nvPicPr>
          <p:cNvPr id="43" name="รูปภาพ 4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58" y="1074840"/>
            <a:ext cx="1015952" cy="1008905"/>
          </a:xfrm>
          <a:prstGeom prst="rect">
            <a:avLst/>
          </a:prstGeom>
        </p:spPr>
      </p:pic>
      <p:pic>
        <p:nvPicPr>
          <p:cNvPr id="44" name="Google Shape;104;p2"/>
          <p:cNvPicPr preferRelativeResize="0"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1498331" y="1619422"/>
            <a:ext cx="1258872" cy="51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105;p2"/>
          <p:cNvPicPr preferRelativeResize="0"/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/>
          <a:stretch/>
        </p:blipFill>
        <p:spPr>
          <a:xfrm>
            <a:off x="4405465" y="1591960"/>
            <a:ext cx="1241337" cy="546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รูปภาพ 4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7" r="12517"/>
          <a:stretch/>
        </p:blipFill>
        <p:spPr>
          <a:xfrm>
            <a:off x="1976542" y="3329533"/>
            <a:ext cx="3209584" cy="3209584"/>
          </a:xfrm>
          <a:prstGeom prst="ellipse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8331" y="5394760"/>
            <a:ext cx="1618302" cy="1596815"/>
          </a:xfrm>
          <a:prstGeom prst="rect">
            <a:avLst/>
          </a:prstGeom>
        </p:spPr>
      </p:pic>
      <p:pic>
        <p:nvPicPr>
          <p:cNvPr id="48" name="รูปภาพ 4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6" r="12486"/>
          <a:stretch/>
        </p:blipFill>
        <p:spPr>
          <a:xfrm>
            <a:off x="1594504" y="5477435"/>
            <a:ext cx="1405823" cy="140582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211318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9F77119-AE36-4A66-87D7-A78A6E4210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C7FF7C9F-3EBA-49DA-B175-1C180EA40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48" y="7244291"/>
            <a:ext cx="4291770" cy="938173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="" xmlns:a16="http://schemas.microsoft.com/office/drawing/2014/main" id="{07EB723E-A1E5-4E00-A502-2BE949603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59" y="8250428"/>
            <a:ext cx="3805881" cy="396721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="" xmlns:a16="http://schemas.microsoft.com/office/drawing/2014/main" id="{875649D5-8ADE-4C4A-8449-748C06BC040F}"/>
              </a:ext>
            </a:extLst>
          </p:cNvPr>
          <p:cNvGrpSpPr/>
          <p:nvPr/>
        </p:nvGrpSpPr>
        <p:grpSpPr>
          <a:xfrm>
            <a:off x="1465455" y="3103294"/>
            <a:ext cx="4038719" cy="4140997"/>
            <a:chOff x="1398254" y="2981937"/>
            <a:chExt cx="3680028" cy="3773222"/>
          </a:xfrm>
        </p:grpSpPr>
        <p:pic>
          <p:nvPicPr>
            <p:cNvPr id="38" name="รูปภาพ 37">
              <a:extLst>
                <a:ext uri="{FF2B5EF4-FFF2-40B4-BE49-F238E27FC236}">
                  <a16:creationId xmlns="" xmlns:a16="http://schemas.microsoft.com/office/drawing/2014/main" id="{3F8DC335-1AA6-4BDC-8427-B11B1C9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254" y="2981937"/>
              <a:ext cx="1940655" cy="377322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="" xmlns:a16="http://schemas.microsoft.com/office/drawing/2014/main" id="{0087DFA4-C706-4009-9E55-C51D0189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536" y="3152269"/>
              <a:ext cx="3478746" cy="3432557"/>
            </a:xfrm>
            <a:prstGeom prst="rect">
              <a:avLst/>
            </a:prstGeom>
          </p:spPr>
        </p:pic>
      </p:grpSp>
      <p:pic>
        <p:nvPicPr>
          <p:cNvPr id="40" name="รูปภาพ 39">
            <a:extLst>
              <a:ext uri="{FF2B5EF4-FFF2-40B4-BE49-F238E27FC236}">
                <a16:creationId xmlns="" xmlns:a16="http://schemas.microsoft.com/office/drawing/2014/main" id="{82AB2666-0D14-478C-B1A6-4A9BD55AAB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670" y="465201"/>
            <a:ext cx="919846" cy="925685"/>
          </a:xfrm>
          <a:prstGeom prst="rect">
            <a:avLst/>
          </a:prstGeom>
        </p:spPr>
      </p:pic>
      <p:sp>
        <p:nvSpPr>
          <p:cNvPr id="41" name="กล่องข้อความ 40">
            <a:extLst>
              <a:ext uri="{FF2B5EF4-FFF2-40B4-BE49-F238E27FC236}">
                <a16:creationId xmlns="" xmlns:a16="http://schemas.microsoft.com/office/drawing/2014/main" id="{B70DB98D-4B0E-4124-9453-9A4E5A6D3089}"/>
              </a:ext>
            </a:extLst>
          </p:cNvPr>
          <p:cNvSpPr txBox="1"/>
          <p:nvPr/>
        </p:nvSpPr>
        <p:spPr>
          <a:xfrm>
            <a:off x="1159184" y="1295216"/>
            <a:ext cx="461055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แบบข้อตกลงในการพัฒนา</a:t>
            </a:r>
            <a:r>
              <a:rPr lang="th-TH" sz="32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งาน</a:t>
            </a:r>
          </a:p>
          <a:p>
            <a:pPr algn="ctr"/>
            <a:r>
              <a:rPr lang="th-TH" sz="28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</a:t>
            </a:r>
            <a:r>
              <a:rPr lang="th-TH" sz="2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Performance Agreement </a:t>
            </a:r>
            <a:r>
              <a:rPr lang="en-US" sz="2400" b="1" dirty="0" smtClean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: PA</a:t>
            </a:r>
            <a:r>
              <a:rPr lang="en-US" sz="2400" b="1" dirty="0">
                <a:solidFill>
                  <a:srgbClr val="002060"/>
                </a:solidFill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สำหรับ</a:t>
            </a: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ข้าราชการครูและบุคลากรทางการศึกษา</a:t>
            </a:r>
            <a:b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ตำแหน่งครู วิทยฐานะชำนาญกา</a:t>
            </a:r>
            <a:r>
              <a:rPr lang="th-TH" sz="1600" b="1" dirty="0" smtClean="0"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รพิเศษ</a:t>
            </a:r>
            <a: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/>
            </a:r>
            <a:br>
              <a:rPr lang="th-TH" sz="1600" b="1" dirty="0"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</a:br>
            <a:r>
              <a:rPr lang="th-TH" sz="16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ประจำปีงบประมาณ พ.ศ.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2565 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(ครั้งที่ </a:t>
            </a:r>
            <a:r>
              <a:rPr lang="en-US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</a:t>
            </a:r>
            <a:r>
              <a:rPr lang="th-TH" sz="16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)</a:t>
            </a:r>
            <a:endParaRPr lang="en-US" sz="16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ระหว่างวันที่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1 เดือน เมษายน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256</a:t>
            </a:r>
            <a:r>
              <a:rPr lang="en-US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5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 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ถึงวันที่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30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เดือน </a:t>
            </a:r>
            <a:r>
              <a:rPr lang="th-TH" sz="1400" b="1" dirty="0" smtClean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กันยายน </a:t>
            </a:r>
            <a:r>
              <a:rPr lang="th-TH" sz="1400" b="1" dirty="0">
                <a:solidFill>
                  <a:srgbClr val="002060"/>
                </a:solidFill>
                <a:effectLst/>
                <a:latin typeface="RSU" panose="02000506040000020003" pitchFamily="2" charset="-34"/>
                <a:ea typeface="Calibri" panose="020F0502020204030204" pitchFamily="34" charset="0"/>
                <a:cs typeface="RSU" panose="02000506040000020003" pitchFamily="2" charset="-34"/>
              </a:rPr>
              <a:t>พ.ศ.2565</a:t>
            </a:r>
            <a:endParaRPr lang="en-US" sz="1400" dirty="0">
              <a:solidFill>
                <a:srgbClr val="002060"/>
              </a:solidFill>
              <a:effectLst/>
              <a:latin typeface="RSU" panose="02000506040000020003" pitchFamily="2" charset="-34"/>
              <a:ea typeface="Calibri" panose="020F0502020204030204" pitchFamily="34" charset="0"/>
              <a:cs typeface="RSU" panose="02000506040000020003" pitchFamily="2" charset="-34"/>
            </a:endParaRPr>
          </a:p>
        </p:txBody>
      </p:sp>
      <p:pic>
        <p:nvPicPr>
          <p:cNvPr id="42" name="รูปภาพ 41">
            <a:extLst>
              <a:ext uri="{FF2B5EF4-FFF2-40B4-BE49-F238E27FC236}">
                <a16:creationId xmlns="" xmlns:a16="http://schemas.microsoft.com/office/drawing/2014/main" id="{5C9E5650-7677-4CDA-BDD9-F6EEC7060A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691" y="2155836"/>
            <a:ext cx="3515542" cy="195798"/>
          </a:xfrm>
          <a:prstGeom prst="rect">
            <a:avLst/>
          </a:prstGeom>
        </p:spPr>
      </p:pic>
      <p:sp>
        <p:nvSpPr>
          <p:cNvPr id="43" name="กล่องข้อความ 42">
            <a:extLst>
              <a:ext uri="{FF2B5EF4-FFF2-40B4-BE49-F238E27FC236}">
                <a16:creationId xmlns="" xmlns:a16="http://schemas.microsoft.com/office/drawing/2014/main" id="{0DA68B67-8257-4DC4-8DFC-A0F0FFF4875A}"/>
              </a:ext>
            </a:extLst>
          </p:cNvPr>
          <p:cNvSpPr txBox="1"/>
          <p:nvPr/>
        </p:nvSpPr>
        <p:spPr>
          <a:xfrm>
            <a:off x="1870660" y="7334638"/>
            <a:ext cx="339868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นาง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ลลิพัฒน์</a:t>
            </a:r>
            <a:r>
              <a:rPr lang="th-TH" sz="2800" b="1" dirty="0" smtClean="0">
                <a:latin typeface="RSU" panose="02000506040000020003" pitchFamily="2" charset="-34"/>
                <a:cs typeface="RSU" panose="02000506040000020003" pitchFamily="2" charset="-34"/>
              </a:rPr>
              <a:t>   สายสุ</a:t>
            </a:r>
            <a:r>
              <a:rPr lang="th-TH" sz="2800" b="1" dirty="0" err="1" smtClean="0">
                <a:latin typeface="RSU" panose="02000506040000020003" pitchFamily="2" charset="-34"/>
                <a:cs typeface="RSU" panose="02000506040000020003" pitchFamily="2" charset="-34"/>
              </a:rPr>
              <a:t>ริย์</a:t>
            </a:r>
            <a:endParaRPr lang="th-TH" sz="2800" b="1" dirty="0" smtClean="0">
              <a:latin typeface="RSU" panose="02000506040000020003" pitchFamily="2" charset="-34"/>
              <a:cs typeface="RSU" panose="02000506040000020003" pitchFamily="2" charset="-34"/>
            </a:endParaRPr>
          </a:p>
          <a:p>
            <a:pPr algn="ctr"/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ตำแหน่งครู </a:t>
            </a:r>
            <a:r>
              <a:rPr lang="th-TH" sz="2000" b="1" dirty="0" err="1">
                <a:latin typeface="RSU" panose="02000506040000020003" pitchFamily="2" charset="-34"/>
                <a:cs typeface="RSU" panose="02000506040000020003" pitchFamily="2" charset="-34"/>
              </a:rPr>
              <a:t>วิทย</a:t>
            </a:r>
            <a:r>
              <a:rPr lang="th-TH" sz="2000" b="1" dirty="0" smtClean="0">
                <a:latin typeface="RSU" panose="02000506040000020003" pitchFamily="2" charset="-34"/>
                <a:cs typeface="RSU" panose="02000506040000020003" pitchFamily="2" charset="-34"/>
              </a:rPr>
              <a:t>ฐานะครูชำนาญ</a:t>
            </a:r>
            <a: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  <a:t>การพิเศษ</a:t>
            </a:r>
            <a:br>
              <a:rPr lang="th-TH" sz="2000" b="1" dirty="0">
                <a:latin typeface="RSU" panose="02000506040000020003" pitchFamily="2" charset="-34"/>
                <a:cs typeface="RSU" panose="02000506040000020003" pitchFamily="2" charset="-34"/>
              </a:rPr>
            </a:br>
            <a:endParaRPr lang="th-TH" sz="2000" b="1" dirty="0"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6" name="รูปภาพ 45">
            <a:extLst>
              <a:ext uri="{FF2B5EF4-FFF2-40B4-BE49-F238E27FC236}">
                <a16:creationId xmlns="" xmlns:a16="http://schemas.microsoft.com/office/drawing/2014/main" id="{2163F8BB-214A-4DC1-B8D3-63A552F54A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61" y="3261779"/>
            <a:ext cx="1184234" cy="1110404"/>
          </a:xfrm>
          <a:prstGeom prst="rect">
            <a:avLst/>
          </a:prstGeom>
        </p:spPr>
      </p:pic>
      <p:sp>
        <p:nvSpPr>
          <p:cNvPr id="47" name="กล่องข้อความ 46">
            <a:extLst>
              <a:ext uri="{FF2B5EF4-FFF2-40B4-BE49-F238E27FC236}">
                <a16:creationId xmlns="" xmlns:a16="http://schemas.microsoft.com/office/drawing/2014/main" id="{FBF39D63-03FC-4120-81A6-DDE8495BD2C0}"/>
              </a:ext>
            </a:extLst>
          </p:cNvPr>
          <p:cNvSpPr txBox="1"/>
          <p:nvPr/>
        </p:nvSpPr>
        <p:spPr>
          <a:xfrm>
            <a:off x="1289601" y="3576930"/>
            <a:ext cx="97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ว</a:t>
            </a:r>
            <a:r>
              <a:rPr lang="en-US" sz="3200" b="1" dirty="0">
                <a:solidFill>
                  <a:srgbClr val="002060"/>
                </a:solidFill>
                <a:latin typeface="RSU" panose="02000506040000020003" pitchFamily="2" charset="-34"/>
                <a:cs typeface="RSU" panose="02000506040000020003" pitchFamily="2" charset="-34"/>
              </a:rPr>
              <a:t>PA</a:t>
            </a:r>
            <a:endParaRPr lang="th-TH" sz="3200" b="1" dirty="0">
              <a:solidFill>
                <a:srgbClr val="002060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  <p:pic>
        <p:nvPicPr>
          <p:cNvPr id="48" name="รูปภาพ 4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534" y="523605"/>
            <a:ext cx="708562" cy="703647"/>
          </a:xfrm>
          <a:prstGeom prst="rect">
            <a:avLst/>
          </a:prstGeom>
        </p:spPr>
      </p:pic>
      <p:pic>
        <p:nvPicPr>
          <p:cNvPr id="49" name="รูปภาพ 4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7032" r="1037" b="19156"/>
          <a:stretch/>
        </p:blipFill>
        <p:spPr>
          <a:xfrm>
            <a:off x="2051425" y="3602533"/>
            <a:ext cx="3123749" cy="3042619"/>
          </a:xfrm>
          <a:prstGeom prst="ellipse">
            <a:avLst/>
          </a:prstGeom>
          <a:ln w="76200">
            <a:solidFill>
              <a:schemeClr val="accent4">
                <a:lumMod val="75000"/>
              </a:schemeClr>
            </a:solidFill>
          </a:ln>
        </p:spPr>
      </p:pic>
      <p:pic>
        <p:nvPicPr>
          <p:cNvPr id="50" name="รูปภาพ 49">
            <a:extLst>
              <a:ext uri="{FF2B5EF4-FFF2-40B4-BE49-F238E27FC236}">
                <a16:creationId xmlns="" xmlns:a16="http://schemas.microsoft.com/office/drawing/2014/main" id="{7CC24BB4-E719-489E-9BC3-7C62DB87D7B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62" y="5520755"/>
            <a:ext cx="1618302" cy="1596815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4564531" y="5626430"/>
            <a:ext cx="1399763" cy="1399763"/>
          </a:xfrm>
          <a:prstGeom prst="flowChartConnector">
            <a:avLst/>
          </a:prstGeom>
        </p:spPr>
      </p:pic>
      <p:sp>
        <p:nvSpPr>
          <p:cNvPr id="52" name="กล่องข้อความ 51">
            <a:extLst>
              <a:ext uri="{FF2B5EF4-FFF2-40B4-BE49-F238E27FC236}">
                <a16:creationId xmlns="" xmlns:a16="http://schemas.microsoft.com/office/drawing/2014/main" id="{FA94576E-481E-4C76-921D-B541579ECB7F}"/>
              </a:ext>
            </a:extLst>
          </p:cNvPr>
          <p:cNvSpPr txBox="1"/>
          <p:nvPr/>
        </p:nvSpPr>
        <p:spPr>
          <a:xfrm>
            <a:off x="958892" y="8765103"/>
            <a:ext cx="51042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กลุ่มสาระการเรียนรู้วิทยาศาสตร์และเทคโนโลยี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โรงเรียนหนองสูงสามัคคีวิทยา อำเภอหนองสูง จังหวัดมุกดาหาร</a:t>
            </a:r>
          </a:p>
          <a:p>
            <a:pPr algn="ctr"/>
            <a:r>
              <a:rPr lang="th-TH" sz="2000" dirty="0">
                <a:solidFill>
                  <a:schemeClr val="bg1"/>
                </a:solidFill>
                <a:latin typeface="RSU" panose="02000506040000020003" pitchFamily="2" charset="-34"/>
                <a:cs typeface="RSU" panose="02000506040000020003" pitchFamily="2" charset="-34"/>
              </a:rPr>
              <a:t>สังกัดสำนักงานเขตพื้นที่การศึกษามัธยมศึกษามุกดาหาร</a:t>
            </a:r>
          </a:p>
          <a:p>
            <a:pPr algn="ctr"/>
            <a:endParaRPr lang="th-TH" sz="2000" b="1" dirty="0">
              <a:solidFill>
                <a:schemeClr val="bg1"/>
              </a:solidFill>
              <a:latin typeface="RSU" panose="02000506040000020003" pitchFamily="2" charset="-34"/>
              <a:cs typeface="RSU" panose="02000506040000020003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116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1177</TotalTime>
  <Words>481</Words>
  <Application>Microsoft Office PowerPoint</Application>
  <PresentationFormat>กระดาษ A4 (210x297 มม.)</PresentationFormat>
  <Paragraphs>91</Paragraphs>
  <Slides>12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19" baseType="lpstr">
      <vt:lpstr>Angsana New</vt:lpstr>
      <vt:lpstr>Arial</vt:lpstr>
      <vt:lpstr>Calibri</vt:lpstr>
      <vt:lpstr>Calibri Light</vt:lpstr>
      <vt:lpstr>Cordia New</vt:lpstr>
      <vt:lpstr>RSU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Gunyalax Chipubat</dc:creator>
  <cp:lastModifiedBy>OK COM</cp:lastModifiedBy>
  <cp:revision>47</cp:revision>
  <cp:lastPrinted>2022-06-17T09:51:04Z</cp:lastPrinted>
  <dcterms:created xsi:type="dcterms:W3CDTF">2021-04-01T13:19:59Z</dcterms:created>
  <dcterms:modified xsi:type="dcterms:W3CDTF">2022-06-17T09:55:30Z</dcterms:modified>
</cp:coreProperties>
</file>